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8" r:id="rId18"/>
    <p:sldId id="27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M Sans" pitchFamily="2" charset="0"/>
      <p:regular r:id="rId26"/>
      <p:bold r:id="rId27"/>
      <p:italic r:id="rId28"/>
      <p:boldItalic r:id="rId29"/>
    </p:embeddedFont>
    <p:embeddedFont>
      <p:font typeface="DM Sans Bold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api.openweathermap.org/data/2.5/weather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38885" y="2144714"/>
            <a:ext cx="11028558" cy="17945879"/>
          </a:xfrm>
          <a:custGeom>
            <a:avLst/>
            <a:gdLst/>
            <a:ahLst/>
            <a:cxnLst/>
            <a:rect l="l" t="t" r="r" b="b"/>
            <a:pathLst>
              <a:path w="11028558" h="17945879">
                <a:moveTo>
                  <a:pt x="11028558" y="0"/>
                </a:moveTo>
                <a:lnTo>
                  <a:pt x="0" y="0"/>
                </a:lnTo>
                <a:lnTo>
                  <a:pt x="0" y="17945878"/>
                </a:lnTo>
                <a:lnTo>
                  <a:pt x="11028558" y="17945878"/>
                </a:lnTo>
                <a:lnTo>
                  <a:pt x="110285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67371" y="5166598"/>
            <a:ext cx="7791929" cy="1241603"/>
            <a:chOff x="0" y="0"/>
            <a:chExt cx="2204989" cy="3513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4989" cy="351353"/>
            </a:xfrm>
            <a:custGeom>
              <a:avLst/>
              <a:gdLst/>
              <a:ahLst/>
              <a:cxnLst/>
              <a:rect l="l" t="t" r="r" b="b"/>
              <a:pathLst>
                <a:path w="2204989" h="351353">
                  <a:moveTo>
                    <a:pt x="93397" y="0"/>
                  </a:moveTo>
                  <a:lnTo>
                    <a:pt x="2111592" y="0"/>
                  </a:lnTo>
                  <a:cubicBezTo>
                    <a:pt x="2163174" y="0"/>
                    <a:pt x="2204989" y="41815"/>
                    <a:pt x="2204989" y="93397"/>
                  </a:cubicBezTo>
                  <a:lnTo>
                    <a:pt x="2204989" y="257957"/>
                  </a:lnTo>
                  <a:cubicBezTo>
                    <a:pt x="2204989" y="282727"/>
                    <a:pt x="2195149" y="306483"/>
                    <a:pt x="2177634" y="323998"/>
                  </a:cubicBezTo>
                  <a:cubicBezTo>
                    <a:pt x="2160119" y="341513"/>
                    <a:pt x="2136363" y="351353"/>
                    <a:pt x="2111592" y="351353"/>
                  </a:cubicBezTo>
                  <a:lnTo>
                    <a:pt x="93397" y="351353"/>
                  </a:lnTo>
                  <a:cubicBezTo>
                    <a:pt x="68626" y="351353"/>
                    <a:pt x="44871" y="341513"/>
                    <a:pt x="27355" y="323998"/>
                  </a:cubicBezTo>
                  <a:cubicBezTo>
                    <a:pt x="9840" y="306483"/>
                    <a:pt x="0" y="282727"/>
                    <a:pt x="0" y="257957"/>
                  </a:cubicBezTo>
                  <a:lnTo>
                    <a:pt x="0" y="93397"/>
                  </a:lnTo>
                  <a:cubicBezTo>
                    <a:pt x="0" y="68626"/>
                    <a:pt x="9840" y="44871"/>
                    <a:pt x="27355" y="27355"/>
                  </a:cubicBezTo>
                  <a:cubicBezTo>
                    <a:pt x="44871" y="9840"/>
                    <a:pt x="68626" y="0"/>
                    <a:pt x="93397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2204989" cy="418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spc="128">
                  <a:solidFill>
                    <a:srgbClr val="FFFFFF"/>
                  </a:solidFill>
                  <a:latin typeface="DM Sans Bold"/>
                </a:rPr>
                <a:t>INTERFAZ DE PROGRAMACIÓN DE APLICACIONES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11565" y="1453243"/>
            <a:ext cx="3001017" cy="2488116"/>
          </a:xfrm>
          <a:custGeom>
            <a:avLst/>
            <a:gdLst/>
            <a:ahLst/>
            <a:cxnLst/>
            <a:rect l="l" t="t" r="r" b="b"/>
            <a:pathLst>
              <a:path w="3001017" h="2488116">
                <a:moveTo>
                  <a:pt x="0" y="0"/>
                </a:moveTo>
                <a:lnTo>
                  <a:pt x="3001017" y="0"/>
                </a:lnTo>
                <a:lnTo>
                  <a:pt x="3001017" y="2488116"/>
                </a:lnTo>
                <a:lnTo>
                  <a:pt x="0" y="248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67371" y="3863481"/>
            <a:ext cx="7791929" cy="117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9706" spc="-291">
                <a:solidFill>
                  <a:srgbClr val="000000"/>
                </a:solidFill>
                <a:latin typeface="DM Sans Bold"/>
              </a:rPr>
              <a:t>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0853" y="981075"/>
            <a:ext cx="529844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DM Sans"/>
              </a:rPr>
              <a:t>JANUARY 10,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05151" y="2460160"/>
            <a:ext cx="7028068" cy="7066613"/>
          </a:xfrm>
          <a:custGeom>
            <a:avLst/>
            <a:gdLst/>
            <a:ahLst/>
            <a:cxnLst/>
            <a:rect l="l" t="t" r="r" b="b"/>
            <a:pathLst>
              <a:path w="7028068" h="7066613">
                <a:moveTo>
                  <a:pt x="7028067" y="0"/>
                </a:moveTo>
                <a:lnTo>
                  <a:pt x="0" y="0"/>
                </a:lnTo>
                <a:lnTo>
                  <a:pt x="0" y="7066613"/>
                </a:lnTo>
                <a:lnTo>
                  <a:pt x="7028067" y="7066613"/>
                </a:lnTo>
                <a:lnTo>
                  <a:pt x="70280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50790" y="1897693"/>
            <a:ext cx="7446042" cy="1326542"/>
            <a:chOff x="0" y="0"/>
            <a:chExt cx="1556551" cy="277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Públicas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12072" y="635588"/>
            <a:ext cx="4682074" cy="1720662"/>
          </a:xfrm>
          <a:custGeom>
            <a:avLst/>
            <a:gdLst/>
            <a:ahLst/>
            <a:cxnLst/>
            <a:rect l="l" t="t" r="r" b="b"/>
            <a:pathLst>
              <a:path w="4682074" h="1720662">
                <a:moveTo>
                  <a:pt x="0" y="0"/>
                </a:moveTo>
                <a:lnTo>
                  <a:pt x="4682074" y="0"/>
                </a:lnTo>
                <a:lnTo>
                  <a:pt x="4682074" y="1720663"/>
                </a:lnTo>
                <a:lnTo>
                  <a:pt x="0" y="1720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88321" y="3704731"/>
            <a:ext cx="877097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000000"/>
                </a:solidFill>
                <a:latin typeface="DM Sans"/>
                <a:hlinkClick r:id="rId5" tooltip="http://api.openweathermap.org/data/2.5/weather"/>
              </a:rPr>
              <a:t>Son APIs disponibles para todos.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8321" y="4596130"/>
            <a:ext cx="8770979" cy="335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Ejemplos: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 Bold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PokéAPI: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Proporciona datos sobre Pokémon, como habilidades, tipos, estadísticas, etc.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https://pokeapi.co/api/v2/</a:t>
            </a:r>
          </a:p>
        </p:txBody>
      </p:sp>
    </p:spTree>
  </p:cSld>
  <p:clrMapOvr>
    <a:masterClrMapping/>
  </p:clrMapOvr>
  <p:transition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05151" y="2460160"/>
            <a:ext cx="7028068" cy="7066613"/>
          </a:xfrm>
          <a:custGeom>
            <a:avLst/>
            <a:gdLst/>
            <a:ahLst/>
            <a:cxnLst/>
            <a:rect l="l" t="t" r="r" b="b"/>
            <a:pathLst>
              <a:path w="7028068" h="7066613">
                <a:moveTo>
                  <a:pt x="7028067" y="0"/>
                </a:moveTo>
                <a:lnTo>
                  <a:pt x="0" y="0"/>
                </a:lnTo>
                <a:lnTo>
                  <a:pt x="0" y="7066613"/>
                </a:lnTo>
                <a:lnTo>
                  <a:pt x="7028067" y="7066613"/>
                </a:lnTo>
                <a:lnTo>
                  <a:pt x="70280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50790" y="1897693"/>
            <a:ext cx="7446042" cy="1326542"/>
            <a:chOff x="0" y="0"/>
            <a:chExt cx="1556551" cy="277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Privadas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64078" y="1028700"/>
            <a:ext cx="3425264" cy="3425264"/>
          </a:xfrm>
          <a:custGeom>
            <a:avLst/>
            <a:gdLst/>
            <a:ahLst/>
            <a:cxnLst/>
            <a:rect l="l" t="t" r="r" b="b"/>
            <a:pathLst>
              <a:path w="3425264" h="3425264">
                <a:moveTo>
                  <a:pt x="0" y="0"/>
                </a:moveTo>
                <a:lnTo>
                  <a:pt x="3425264" y="0"/>
                </a:lnTo>
                <a:lnTo>
                  <a:pt x="3425264" y="3425264"/>
                </a:lnTo>
                <a:lnTo>
                  <a:pt x="0" y="3425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88321" y="3714256"/>
            <a:ext cx="8770979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M Sans"/>
              </a:rPr>
              <a:t>Son APIs con mas restricciones, usualmente requiere autenticación o hasta podrian ser de pago.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8321" y="5594894"/>
            <a:ext cx="8439640" cy="370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2647">
                <a:solidFill>
                  <a:srgbClr val="000000"/>
                </a:solidFill>
                <a:latin typeface="DM Sans Bold"/>
              </a:rPr>
              <a:t>Ejemplos:</a:t>
            </a:r>
          </a:p>
          <a:p>
            <a:pPr algn="l">
              <a:lnSpc>
                <a:spcPts val="3706"/>
              </a:lnSpc>
            </a:pPr>
            <a:endParaRPr lang="en-US" sz="2647">
              <a:solidFill>
                <a:srgbClr val="000000"/>
              </a:solidFill>
              <a:latin typeface="DM Sans Bold"/>
            </a:endParaRPr>
          </a:p>
          <a:p>
            <a:pPr marL="571634" lvl="1" indent="-285817" algn="l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000000"/>
                </a:solidFill>
                <a:latin typeface="DM Sans Bold"/>
              </a:rPr>
              <a:t>API Facebook: </a:t>
            </a:r>
            <a:r>
              <a:rPr lang="en-US" sz="2647">
                <a:solidFill>
                  <a:srgbClr val="000000"/>
                </a:solidFill>
                <a:latin typeface="DM Sans"/>
              </a:rPr>
              <a:t>Proporciona datos de usuarios etc. https://developers.facebook.com/docs/graph-api</a:t>
            </a:r>
          </a:p>
          <a:p>
            <a:pPr algn="l">
              <a:lnSpc>
                <a:spcPts val="3706"/>
              </a:lnSpc>
            </a:pPr>
            <a:endParaRPr lang="en-US" sz="2647">
              <a:solidFill>
                <a:srgbClr val="000000"/>
              </a:solidFill>
              <a:latin typeface="DM Sans"/>
            </a:endParaRPr>
          </a:p>
          <a:p>
            <a:pPr marL="571634" lvl="1" indent="-285817" algn="l">
              <a:lnSpc>
                <a:spcPts val="3706"/>
              </a:lnSpc>
              <a:buFont typeface="Arial"/>
              <a:buChar char="•"/>
            </a:pPr>
            <a:r>
              <a:rPr lang="en-US" sz="2647">
                <a:solidFill>
                  <a:srgbClr val="000000"/>
                </a:solidFill>
                <a:latin typeface="DM Sans Bold"/>
              </a:rPr>
              <a:t>PayPal API</a:t>
            </a:r>
            <a:r>
              <a:rPr lang="en-US" sz="2647">
                <a:solidFill>
                  <a:srgbClr val="000000"/>
                </a:solidFill>
                <a:latin typeface="DM Sans"/>
              </a:rPr>
              <a:t>: Servicio de pago, gestion suscriptores es una api de pago.</a:t>
            </a:r>
          </a:p>
          <a:p>
            <a:pPr marL="1143268" lvl="2" indent="-381089" algn="l">
              <a:lnSpc>
                <a:spcPts val="3706"/>
              </a:lnSpc>
              <a:buFont typeface="Arial"/>
              <a:buChar char="⚬"/>
            </a:pPr>
            <a:r>
              <a:rPr lang="en-US" sz="2647">
                <a:solidFill>
                  <a:srgbClr val="000000"/>
                </a:solidFill>
                <a:latin typeface="DM Sans"/>
              </a:rPr>
              <a:t>https://developer.paypal.com/api/rest/</a:t>
            </a:r>
          </a:p>
        </p:txBody>
      </p:sp>
    </p:spTree>
  </p:cSld>
  <p:clrMapOvr>
    <a:masterClrMapping/>
  </p:clrMapOvr>
  <p:transition>
    <p:cover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50790" y="1897693"/>
            <a:ext cx="7446042" cy="1326542"/>
            <a:chOff x="0" y="0"/>
            <a:chExt cx="1556551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REST Y SOAP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80925" y="3660967"/>
            <a:ext cx="6654356" cy="4286515"/>
          </a:xfrm>
          <a:custGeom>
            <a:avLst/>
            <a:gdLst/>
            <a:ahLst/>
            <a:cxnLst/>
            <a:rect l="l" t="t" r="r" b="b"/>
            <a:pathLst>
              <a:path w="6654356" h="4286515">
                <a:moveTo>
                  <a:pt x="0" y="0"/>
                </a:moveTo>
                <a:lnTo>
                  <a:pt x="6654356" y="0"/>
                </a:lnTo>
                <a:lnTo>
                  <a:pt x="6654356" y="4286515"/>
                </a:lnTo>
                <a:lnTo>
                  <a:pt x="0" y="428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88321" y="3898905"/>
            <a:ext cx="8770979" cy="50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Dos tipos de API: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 REST (Representational State Transfer).</a:t>
            </a:r>
          </a:p>
          <a:p>
            <a:pPr marL="1381761" lvl="2" indent="-460587" algn="l">
              <a:lnSpc>
                <a:spcPts val="4480"/>
              </a:lnSpc>
              <a:buAutoNum type="alphaLcPeriod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Se puede usar varios formatos.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 SOAP (Simple Object Access Protocol).</a:t>
            </a:r>
          </a:p>
          <a:p>
            <a:pPr marL="1381761" lvl="2" indent="-460587" algn="l">
              <a:lnSpc>
                <a:spcPts val="4480"/>
              </a:lnSpc>
              <a:buAutoNum type="alphaLcPeriod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Usa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xml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solamente. 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REST es más común debido a su simplicidad y eficiencia.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  <p:transition>
    <p:cover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906" y="3558681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368185">
            <a:off x="2356535" y="948183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21338" y="4709038"/>
            <a:ext cx="8860708" cy="117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9706" spc="-291">
                <a:solidFill>
                  <a:srgbClr val="000000"/>
                </a:solidFill>
                <a:latin typeface="DM Sans Bold"/>
              </a:rPr>
              <a:t>Componentes</a:t>
            </a:r>
          </a:p>
        </p:txBody>
      </p:sp>
    </p:spTree>
  </p:cSld>
  <p:clrMapOvr>
    <a:masterClrMapping/>
  </p:clrMapOvr>
  <p:transition>
    <p:cover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32061" y="2123648"/>
            <a:ext cx="8770979" cy="729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Es una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URL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específica en una API.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Define un punto de acceso donde un programador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interactua con el servidor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para realizar una acción determinada.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En resumen: Es una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dirección única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en la API que permite a los desarrolladores realizar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operaciones específicas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como obtener, envia, actualizar o eliminar datos.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Ejemplo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:  http://localhost/api/libreria-api/public/index.php/autores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699465" y="1610194"/>
            <a:ext cx="7028068" cy="7066613"/>
          </a:xfrm>
          <a:custGeom>
            <a:avLst/>
            <a:gdLst/>
            <a:ahLst/>
            <a:cxnLst/>
            <a:rect l="l" t="t" r="r" b="b"/>
            <a:pathLst>
              <a:path w="7028068" h="7066613">
                <a:moveTo>
                  <a:pt x="7028068" y="0"/>
                </a:moveTo>
                <a:lnTo>
                  <a:pt x="0" y="0"/>
                </a:lnTo>
                <a:lnTo>
                  <a:pt x="0" y="7066612"/>
                </a:lnTo>
                <a:lnTo>
                  <a:pt x="7028068" y="7066612"/>
                </a:lnTo>
                <a:lnTo>
                  <a:pt x="70280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98439" y="650784"/>
            <a:ext cx="7446042" cy="1326542"/>
            <a:chOff x="0" y="0"/>
            <a:chExt cx="1556551" cy="277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ENDPOINTS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813713" y="9307451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32061" y="2212713"/>
            <a:ext cx="8770979" cy="729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Son los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verbos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HTTP usados para realizar operaciones sobre la api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Los métodos HTTP más comunes son: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GET - Solicitar datos.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POST - Enviar datos.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PUT - Actualizar.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DELETE - Eliminar.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 Bold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Cada uno de estos métodos </a:t>
            </a:r>
            <a:r>
              <a:rPr lang="en-US" sz="3200">
                <a:solidFill>
                  <a:srgbClr val="000000"/>
                </a:solidFill>
                <a:latin typeface="DM Sans Bold"/>
              </a:rPr>
              <a:t>define una acción específica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que se puede realizar en los recursos de la API.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699465" y="1699258"/>
            <a:ext cx="7028068" cy="7066613"/>
          </a:xfrm>
          <a:custGeom>
            <a:avLst/>
            <a:gdLst/>
            <a:ahLst/>
            <a:cxnLst/>
            <a:rect l="l" t="t" r="r" b="b"/>
            <a:pathLst>
              <a:path w="7028068" h="7066613">
                <a:moveTo>
                  <a:pt x="7028068" y="0"/>
                </a:moveTo>
                <a:lnTo>
                  <a:pt x="0" y="0"/>
                </a:lnTo>
                <a:lnTo>
                  <a:pt x="0" y="7066613"/>
                </a:lnTo>
                <a:lnTo>
                  <a:pt x="7028068" y="7066613"/>
                </a:lnTo>
                <a:lnTo>
                  <a:pt x="70280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98439" y="739849"/>
            <a:ext cx="7446042" cy="1326542"/>
            <a:chOff x="0" y="0"/>
            <a:chExt cx="1556551" cy="277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Metodos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813713" y="9396516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35F85-85DE-1C0E-90F2-529D8730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A7BAF7-685B-AF71-2869-2D1C11DF733A}"/>
              </a:ext>
            </a:extLst>
          </p:cNvPr>
          <p:cNvGrpSpPr/>
          <p:nvPr/>
        </p:nvGrpSpPr>
        <p:grpSpPr>
          <a:xfrm>
            <a:off x="2514600" y="190500"/>
            <a:ext cx="14082232" cy="3033735"/>
            <a:chOff x="0" y="-123825"/>
            <a:chExt cx="1556551" cy="40113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147C3D-11EE-7288-7752-4300D7A27CB6}"/>
                </a:ext>
              </a:extLst>
            </p:cNvPr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es-C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7568B89-D11F-B839-43D9-AA2205745C29}"/>
                </a:ext>
              </a:extLst>
            </p:cNvPr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Estructura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de </a:t>
              </a: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una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llamada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API Request.</a:t>
              </a:r>
            </a:p>
          </p:txBody>
        </p:sp>
      </p:grpSp>
      <p:pic>
        <p:nvPicPr>
          <p:cNvPr id="10" name="Picture 9" descr="rest_request (1)">
            <a:extLst>
              <a:ext uri="{FF2B5EF4-FFF2-40B4-BE49-F238E27FC236}">
                <a16:creationId xmlns:a16="http://schemas.microsoft.com/office/drawing/2014/main" id="{2B1921EF-C01E-752A-5A05-9DD4A068E5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695700"/>
            <a:ext cx="13944600" cy="60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25779"/>
      </p:ext>
    </p:extLst>
  </p:cSld>
  <p:clrMapOvr>
    <a:masterClrMapping/>
  </p:clrMapOvr>
  <p:transition>
    <p:cover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36DA5-2851-F5B9-FFC0-035A6E718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100ADF-D2EC-EC93-C943-1D2648499A8C}"/>
              </a:ext>
            </a:extLst>
          </p:cNvPr>
          <p:cNvGrpSpPr/>
          <p:nvPr/>
        </p:nvGrpSpPr>
        <p:grpSpPr>
          <a:xfrm>
            <a:off x="2514600" y="190500"/>
            <a:ext cx="14082232" cy="3033735"/>
            <a:chOff x="0" y="-123825"/>
            <a:chExt cx="1556551" cy="40113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BFBAE2-E748-9589-A4D3-027CCF6DDAC0}"/>
                </a:ext>
              </a:extLst>
            </p:cNvPr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  <p:txBody>
            <a:bodyPr/>
            <a:lstStyle/>
            <a:p>
              <a:endParaRPr lang="es-CR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066F482-A693-A013-CBBA-E857596A0441}"/>
                </a:ext>
              </a:extLst>
            </p:cNvPr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Estructura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de </a:t>
              </a: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una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DM Sans Bold"/>
                </a:rPr>
                <a:t>llamada</a:t>
              </a:r>
              <a:r>
                <a:rPr lang="en-US" sz="5400" dirty="0">
                  <a:solidFill>
                    <a:srgbClr val="FFFFFF"/>
                  </a:solidFill>
                  <a:latin typeface="DM Sans Bold"/>
                </a:rPr>
                <a:t> API Request.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6029189-F850-8BB3-7666-F66D0088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83142"/>
            <a:ext cx="82772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6609"/>
      </p:ext>
    </p:extLst>
  </p:cSld>
  <p:clrMapOvr>
    <a:masterClrMapping/>
  </p:clrMapOvr>
  <p:transition>
    <p:cover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941D-AE19-E4C8-225D-E7EB7290C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EEA066-685B-ECAC-0938-88B44634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47700"/>
            <a:ext cx="12420600" cy="80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8175"/>
      </p:ext>
    </p:extLst>
  </p:cSld>
  <p:clrMapOvr>
    <a:masterClrMapping/>
  </p:clrMapOvr>
  <p:transition>
    <p:cover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7371" y="5166598"/>
            <a:ext cx="7791929" cy="953681"/>
            <a:chOff x="0" y="0"/>
            <a:chExt cx="2204989" cy="269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4989" cy="269876"/>
            </a:xfrm>
            <a:custGeom>
              <a:avLst/>
              <a:gdLst/>
              <a:ahLst/>
              <a:cxnLst/>
              <a:rect l="l" t="t" r="r" b="b"/>
              <a:pathLst>
                <a:path w="2204989" h="269876">
                  <a:moveTo>
                    <a:pt x="93397" y="0"/>
                  </a:moveTo>
                  <a:lnTo>
                    <a:pt x="2111592" y="0"/>
                  </a:lnTo>
                  <a:cubicBezTo>
                    <a:pt x="2163174" y="0"/>
                    <a:pt x="2204989" y="41815"/>
                    <a:pt x="2204989" y="93397"/>
                  </a:cubicBezTo>
                  <a:lnTo>
                    <a:pt x="2204989" y="176479"/>
                  </a:lnTo>
                  <a:cubicBezTo>
                    <a:pt x="2204989" y="201250"/>
                    <a:pt x="2195149" y="225006"/>
                    <a:pt x="2177634" y="242521"/>
                  </a:cubicBezTo>
                  <a:cubicBezTo>
                    <a:pt x="2160119" y="260036"/>
                    <a:pt x="2136363" y="269876"/>
                    <a:pt x="2111592" y="269876"/>
                  </a:cubicBezTo>
                  <a:lnTo>
                    <a:pt x="93397" y="269876"/>
                  </a:lnTo>
                  <a:cubicBezTo>
                    <a:pt x="68626" y="269876"/>
                    <a:pt x="44871" y="260036"/>
                    <a:pt x="27355" y="242521"/>
                  </a:cubicBezTo>
                  <a:cubicBezTo>
                    <a:pt x="9840" y="225006"/>
                    <a:pt x="0" y="201250"/>
                    <a:pt x="0" y="176479"/>
                  </a:cubicBezTo>
                  <a:lnTo>
                    <a:pt x="0" y="93397"/>
                  </a:lnTo>
                  <a:cubicBezTo>
                    <a:pt x="0" y="68626"/>
                    <a:pt x="9840" y="44871"/>
                    <a:pt x="27355" y="27355"/>
                  </a:cubicBezTo>
                  <a:cubicBezTo>
                    <a:pt x="44871" y="9840"/>
                    <a:pt x="68626" y="0"/>
                    <a:pt x="93397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204989" cy="336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spc="128">
                  <a:solidFill>
                    <a:srgbClr val="FFFFFF"/>
                  </a:solidFill>
                  <a:latin typeface="DM Sans Bold"/>
                </a:rPr>
                <a:t>APIS PUBLICAS Y PRIVADAS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191948"/>
            <a:ext cx="7210265" cy="4902980"/>
          </a:xfrm>
          <a:custGeom>
            <a:avLst/>
            <a:gdLst/>
            <a:ahLst/>
            <a:cxnLst/>
            <a:rect l="l" t="t" r="r" b="b"/>
            <a:pathLst>
              <a:path w="7210265" h="4902980">
                <a:moveTo>
                  <a:pt x="0" y="0"/>
                </a:moveTo>
                <a:lnTo>
                  <a:pt x="7210265" y="0"/>
                </a:lnTo>
                <a:lnTo>
                  <a:pt x="7210265" y="4902980"/>
                </a:lnTo>
                <a:lnTo>
                  <a:pt x="0" y="490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4380182"/>
            <a:ext cx="8374856" cy="13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7"/>
              </a:lnSpc>
            </a:pPr>
            <a:r>
              <a:rPr lang="en-US" sz="4042" spc="-121">
                <a:solidFill>
                  <a:srgbClr val="000000"/>
                </a:solidFill>
                <a:latin typeface="DM Sans Bold"/>
              </a:rPr>
              <a:t>¿Qué es la Autenticación en APIs?</a:t>
            </a:r>
          </a:p>
          <a:p>
            <a:pPr algn="l">
              <a:lnSpc>
                <a:spcPts val="3557"/>
              </a:lnSpc>
            </a:pPr>
            <a:endParaRPr lang="en-US" sz="4042" spc="-121">
              <a:solidFill>
                <a:srgbClr val="000000"/>
              </a:solidFill>
              <a:latin typeface="DM Sans Bold"/>
            </a:endParaRPr>
          </a:p>
          <a:p>
            <a:pPr algn="l">
              <a:lnSpc>
                <a:spcPts val="3557"/>
              </a:lnSpc>
            </a:pPr>
            <a:endParaRPr lang="en-US" sz="4042" spc="-121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  <p:transition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4A2B-8862-131A-1D9D-64AF8B58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05D76B-342B-C626-28F6-2B16F68F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66700"/>
            <a:ext cx="8610600" cy="94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760"/>
      </p:ext>
    </p:extLst>
  </p:cSld>
  <p:clrMapOvr>
    <a:masterClrMapping/>
  </p:clrMapOvr>
  <p:transition>
    <p:cover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8439" y="739849"/>
            <a:ext cx="7446042" cy="1326542"/>
            <a:chOff x="0" y="0"/>
            <a:chExt cx="1556551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autenticación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813713" y="9396516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531551"/>
            <a:ext cx="5995795" cy="5995795"/>
          </a:xfrm>
          <a:custGeom>
            <a:avLst/>
            <a:gdLst/>
            <a:ahLst/>
            <a:cxnLst/>
            <a:rect l="l" t="t" r="r" b="b"/>
            <a:pathLst>
              <a:path w="5995795" h="5995795">
                <a:moveTo>
                  <a:pt x="0" y="0"/>
                </a:moveTo>
                <a:lnTo>
                  <a:pt x="5995795" y="0"/>
                </a:lnTo>
                <a:lnTo>
                  <a:pt x="5995795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32061" y="2212713"/>
            <a:ext cx="8770979" cy="391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Proceso de verificacion de identidad de un usuario o una aplicación que está tratando de acceder a los recursos de la API.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Por ejemplo el guarda en un bar que solo deja entrar a personas que tienen una entrada.</a:t>
            </a:r>
          </a:p>
        </p:txBody>
      </p:sp>
    </p:spTree>
  </p:cSld>
  <p:clrMapOvr>
    <a:masterClrMapping/>
  </p:clrMapOvr>
  <p:transition>
    <p:cover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98439" y="739849"/>
            <a:ext cx="7446042" cy="1326542"/>
            <a:chOff x="0" y="0"/>
            <a:chExt cx="1556551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Importancia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813713" y="9396516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2421" y="3871209"/>
            <a:ext cx="6445449" cy="3179755"/>
          </a:xfrm>
          <a:custGeom>
            <a:avLst/>
            <a:gdLst/>
            <a:ahLst/>
            <a:cxnLst/>
            <a:rect l="l" t="t" r="r" b="b"/>
            <a:pathLst>
              <a:path w="6445449" h="3179755">
                <a:moveTo>
                  <a:pt x="0" y="0"/>
                </a:moveTo>
                <a:lnTo>
                  <a:pt x="6445450" y="0"/>
                </a:lnTo>
                <a:lnTo>
                  <a:pt x="6445450" y="3179755"/>
                </a:lnTo>
                <a:lnTo>
                  <a:pt x="0" y="317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32061" y="2212713"/>
            <a:ext cx="8770979" cy="785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Seguridad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: Protege los datos y recursos sensibles de accesos no autorizados..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Control de Acceso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: Permite a la API saber quién está haciendo la solicitud y qué permisos tienen.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Seguimiento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: Facilita el registro y monitoreo de cómo se utiliza la API.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</a:rPr>
              <a:t>Toma de deciciones del uso y exposion de datos.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  <p:transition>
    <p:cover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5659" y="593766"/>
            <a:ext cx="9414796" cy="2254900"/>
            <a:chOff x="0" y="0"/>
            <a:chExt cx="1968108" cy="471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108" cy="471374"/>
            </a:xfrm>
            <a:custGeom>
              <a:avLst/>
              <a:gdLst/>
              <a:ahLst/>
              <a:cxnLst/>
              <a:rect l="l" t="t" r="r" b="b"/>
              <a:pathLst>
                <a:path w="1968108" h="471374">
                  <a:moveTo>
                    <a:pt x="77298" y="0"/>
                  </a:moveTo>
                  <a:lnTo>
                    <a:pt x="1890810" y="0"/>
                  </a:lnTo>
                  <a:cubicBezTo>
                    <a:pt x="1933500" y="0"/>
                    <a:pt x="1968108" y="34607"/>
                    <a:pt x="1968108" y="77298"/>
                  </a:cubicBezTo>
                  <a:lnTo>
                    <a:pt x="1968108" y="394076"/>
                  </a:lnTo>
                  <a:cubicBezTo>
                    <a:pt x="1968108" y="414577"/>
                    <a:pt x="1959964" y="434237"/>
                    <a:pt x="1945468" y="448734"/>
                  </a:cubicBezTo>
                  <a:cubicBezTo>
                    <a:pt x="1930971" y="463230"/>
                    <a:pt x="1911311" y="471374"/>
                    <a:pt x="1890810" y="471374"/>
                  </a:cubicBezTo>
                  <a:lnTo>
                    <a:pt x="77298" y="471374"/>
                  </a:lnTo>
                  <a:cubicBezTo>
                    <a:pt x="34607" y="471374"/>
                    <a:pt x="0" y="436766"/>
                    <a:pt x="0" y="394076"/>
                  </a:cubicBezTo>
                  <a:lnTo>
                    <a:pt x="0" y="77298"/>
                  </a:lnTo>
                  <a:cubicBezTo>
                    <a:pt x="0" y="34607"/>
                    <a:pt x="34607" y="0"/>
                    <a:pt x="77298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968108" cy="585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260"/>
                </a:lnSpc>
              </a:pPr>
              <a:r>
                <a:rPr lang="en-US" sz="5900">
                  <a:solidFill>
                    <a:srgbClr val="FFFFFF"/>
                  </a:solidFill>
                  <a:latin typeface="DM Sans Bold"/>
                </a:rPr>
                <a:t>Métodos Comunes de Autenticación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813713" y="9396516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471" y="3647276"/>
            <a:ext cx="7471591" cy="4623568"/>
          </a:xfrm>
          <a:custGeom>
            <a:avLst/>
            <a:gdLst/>
            <a:ahLst/>
            <a:cxnLst/>
            <a:rect l="l" t="t" r="r" b="b"/>
            <a:pathLst>
              <a:path w="7471591" h="4623568">
                <a:moveTo>
                  <a:pt x="0" y="0"/>
                </a:moveTo>
                <a:lnTo>
                  <a:pt x="7471590" y="0"/>
                </a:lnTo>
                <a:lnTo>
                  <a:pt x="7471590" y="4623568"/>
                </a:lnTo>
                <a:lnTo>
                  <a:pt x="0" y="462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37555" y="3314492"/>
            <a:ext cx="8770979" cy="616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API Key: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 Clave única enviada en cada solicitud.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Basic Auth: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Nombre de usuario y contraseña codificados en los encabezados de la solicitud.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OAuth: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Protocolo de autorización más seguro que usa tokens para acceso limitado.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  <p:transition>
    <p:cover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5659" y="593766"/>
            <a:ext cx="9414796" cy="2254900"/>
            <a:chOff x="0" y="0"/>
            <a:chExt cx="1968108" cy="4713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8108" cy="471374"/>
            </a:xfrm>
            <a:custGeom>
              <a:avLst/>
              <a:gdLst/>
              <a:ahLst/>
              <a:cxnLst/>
              <a:rect l="l" t="t" r="r" b="b"/>
              <a:pathLst>
                <a:path w="1968108" h="471374">
                  <a:moveTo>
                    <a:pt x="77298" y="0"/>
                  </a:moveTo>
                  <a:lnTo>
                    <a:pt x="1890810" y="0"/>
                  </a:lnTo>
                  <a:cubicBezTo>
                    <a:pt x="1933500" y="0"/>
                    <a:pt x="1968108" y="34607"/>
                    <a:pt x="1968108" y="77298"/>
                  </a:cubicBezTo>
                  <a:lnTo>
                    <a:pt x="1968108" y="394076"/>
                  </a:lnTo>
                  <a:cubicBezTo>
                    <a:pt x="1968108" y="414577"/>
                    <a:pt x="1959964" y="434237"/>
                    <a:pt x="1945468" y="448734"/>
                  </a:cubicBezTo>
                  <a:cubicBezTo>
                    <a:pt x="1930971" y="463230"/>
                    <a:pt x="1911311" y="471374"/>
                    <a:pt x="1890810" y="471374"/>
                  </a:cubicBezTo>
                  <a:lnTo>
                    <a:pt x="77298" y="471374"/>
                  </a:lnTo>
                  <a:cubicBezTo>
                    <a:pt x="34607" y="471374"/>
                    <a:pt x="0" y="436766"/>
                    <a:pt x="0" y="394076"/>
                  </a:cubicBezTo>
                  <a:lnTo>
                    <a:pt x="0" y="77298"/>
                  </a:lnTo>
                  <a:cubicBezTo>
                    <a:pt x="0" y="34607"/>
                    <a:pt x="34607" y="0"/>
                    <a:pt x="77298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968108" cy="585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260"/>
                </a:lnSpc>
              </a:pPr>
              <a:r>
                <a:rPr lang="en-US" sz="5900">
                  <a:solidFill>
                    <a:srgbClr val="FFFFFF"/>
                  </a:solidFill>
                  <a:latin typeface="DM Sans Bold"/>
                </a:rPr>
                <a:t>Consejos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813713" y="9396516"/>
            <a:ext cx="360020" cy="170191"/>
          </a:xfrm>
          <a:custGeom>
            <a:avLst/>
            <a:gdLst/>
            <a:ahLst/>
            <a:cxnLst/>
            <a:rect l="l" t="t" r="r" b="b"/>
            <a:pathLst>
              <a:path w="360020" h="170191">
                <a:moveTo>
                  <a:pt x="0" y="0"/>
                </a:moveTo>
                <a:lnTo>
                  <a:pt x="360020" y="0"/>
                </a:lnTo>
                <a:lnTo>
                  <a:pt x="360020" y="170191"/>
                </a:lnTo>
                <a:lnTo>
                  <a:pt x="0" y="17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252906"/>
            <a:ext cx="5798032" cy="6143610"/>
          </a:xfrm>
          <a:custGeom>
            <a:avLst/>
            <a:gdLst/>
            <a:ahLst/>
            <a:cxnLst/>
            <a:rect l="l" t="t" r="r" b="b"/>
            <a:pathLst>
              <a:path w="5798032" h="6143610">
                <a:moveTo>
                  <a:pt x="0" y="0"/>
                </a:moveTo>
                <a:lnTo>
                  <a:pt x="5798032" y="0"/>
                </a:lnTo>
                <a:lnTo>
                  <a:pt x="5798032" y="6143610"/>
                </a:lnTo>
                <a:lnTo>
                  <a:pt x="0" y="61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58196" y="1028700"/>
            <a:ext cx="2347207" cy="2121288"/>
          </a:xfrm>
          <a:custGeom>
            <a:avLst/>
            <a:gdLst/>
            <a:ahLst/>
            <a:cxnLst/>
            <a:rect l="l" t="t" r="r" b="b"/>
            <a:pathLst>
              <a:path w="2347207" h="2121288">
                <a:moveTo>
                  <a:pt x="0" y="0"/>
                </a:moveTo>
                <a:lnTo>
                  <a:pt x="2347207" y="0"/>
                </a:lnTo>
                <a:lnTo>
                  <a:pt x="2347207" y="2121288"/>
                </a:lnTo>
                <a:lnTo>
                  <a:pt x="0" y="2121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919001" y="3314492"/>
            <a:ext cx="8770979" cy="448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Mantén tus Claves Seguras: 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Nunca compartas tus claves API ni las incluyas directamente en el código fuente público.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 Bold"/>
              </a:rPr>
              <a:t>Leer la Documentación</a:t>
            </a:r>
            <a:r>
              <a:rPr lang="en-US" sz="3200">
                <a:solidFill>
                  <a:srgbClr val="000000"/>
                </a:solidFill>
                <a:latin typeface="DM Sans"/>
              </a:rPr>
              <a:t>: Cada API puede tener diferentes métodos y requisitos de autenticación.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  <p:transition>
    <p:cover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1914" y="2735747"/>
            <a:ext cx="5971569" cy="4456283"/>
          </a:xfrm>
          <a:custGeom>
            <a:avLst/>
            <a:gdLst/>
            <a:ahLst/>
            <a:cxnLst/>
            <a:rect l="l" t="t" r="r" b="b"/>
            <a:pathLst>
              <a:path w="5971569" h="4456283">
                <a:moveTo>
                  <a:pt x="0" y="0"/>
                </a:moveTo>
                <a:lnTo>
                  <a:pt x="5971569" y="0"/>
                </a:lnTo>
                <a:lnTo>
                  <a:pt x="5971569" y="4456283"/>
                </a:lnTo>
                <a:lnTo>
                  <a:pt x="0" y="4456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815440"/>
            <a:ext cx="6449678" cy="3583154"/>
          </a:xfrm>
          <a:custGeom>
            <a:avLst/>
            <a:gdLst/>
            <a:ahLst/>
            <a:cxnLst/>
            <a:rect l="l" t="t" r="r" b="b"/>
            <a:pathLst>
              <a:path w="6449678" h="3583154">
                <a:moveTo>
                  <a:pt x="0" y="0"/>
                </a:moveTo>
                <a:lnTo>
                  <a:pt x="6449678" y="0"/>
                </a:lnTo>
                <a:lnTo>
                  <a:pt x="6449678" y="3583155"/>
                </a:lnTo>
                <a:lnTo>
                  <a:pt x="0" y="358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1814" y="5904573"/>
            <a:ext cx="4758223" cy="3064296"/>
          </a:xfrm>
          <a:custGeom>
            <a:avLst/>
            <a:gdLst/>
            <a:ahLst/>
            <a:cxnLst/>
            <a:rect l="l" t="t" r="r" b="b"/>
            <a:pathLst>
              <a:path w="4758223" h="3064296">
                <a:moveTo>
                  <a:pt x="0" y="0"/>
                </a:moveTo>
                <a:lnTo>
                  <a:pt x="4758223" y="0"/>
                </a:lnTo>
                <a:lnTo>
                  <a:pt x="4758223" y="3064295"/>
                </a:lnTo>
                <a:lnTo>
                  <a:pt x="0" y="3064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92460" y="3356161"/>
            <a:ext cx="7466840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M Sans"/>
              </a:rPr>
              <a:t>Conjunto de reglas y definiciones que permite a dos aplicaciones comunicarse entre si.</a:t>
            </a:r>
          </a:p>
        </p:txBody>
      </p: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23381" y="623079"/>
            <a:ext cx="9040843" cy="9040843"/>
          </a:xfrm>
          <a:custGeom>
            <a:avLst/>
            <a:gdLst/>
            <a:ahLst/>
            <a:cxnLst/>
            <a:rect l="l" t="t" r="r" b="b"/>
            <a:pathLst>
              <a:path w="9040843" h="9040843">
                <a:moveTo>
                  <a:pt x="0" y="0"/>
                </a:moveTo>
                <a:lnTo>
                  <a:pt x="9040842" y="0"/>
                </a:lnTo>
                <a:lnTo>
                  <a:pt x="9040842" y="9040842"/>
                </a:lnTo>
                <a:lnTo>
                  <a:pt x="0" y="904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2556" y="691664"/>
            <a:ext cx="9199849" cy="7359879"/>
          </a:xfrm>
          <a:custGeom>
            <a:avLst/>
            <a:gdLst/>
            <a:ahLst/>
            <a:cxnLst/>
            <a:rect l="l" t="t" r="r" b="b"/>
            <a:pathLst>
              <a:path w="9199849" h="7359879">
                <a:moveTo>
                  <a:pt x="0" y="0"/>
                </a:moveTo>
                <a:lnTo>
                  <a:pt x="9199849" y="0"/>
                </a:lnTo>
                <a:lnTo>
                  <a:pt x="919984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57948" y="4100396"/>
            <a:ext cx="7412987" cy="5559740"/>
          </a:xfrm>
          <a:custGeom>
            <a:avLst/>
            <a:gdLst/>
            <a:ahLst/>
            <a:cxnLst/>
            <a:rect l="l" t="t" r="r" b="b"/>
            <a:pathLst>
              <a:path w="7412987" h="5559740">
                <a:moveTo>
                  <a:pt x="0" y="0"/>
                </a:moveTo>
                <a:lnTo>
                  <a:pt x="7412987" y="0"/>
                </a:lnTo>
                <a:lnTo>
                  <a:pt x="7412987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50790" y="1897693"/>
            <a:ext cx="7446042" cy="1326542"/>
            <a:chOff x="0" y="0"/>
            <a:chExt cx="1556551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Analogia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379675"/>
            <a:ext cx="5449828" cy="7707614"/>
          </a:xfrm>
          <a:custGeom>
            <a:avLst/>
            <a:gdLst/>
            <a:ahLst/>
            <a:cxnLst/>
            <a:rect l="l" t="t" r="r" b="b"/>
            <a:pathLst>
              <a:path w="5449828" h="7707614">
                <a:moveTo>
                  <a:pt x="0" y="0"/>
                </a:moveTo>
                <a:lnTo>
                  <a:pt x="5449828" y="0"/>
                </a:lnTo>
                <a:lnTo>
                  <a:pt x="5449828" y="7707614"/>
                </a:lnTo>
                <a:lnTo>
                  <a:pt x="0" y="7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88321" y="3714256"/>
            <a:ext cx="8966770" cy="284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303" lvl="1" indent="-353151" algn="l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DM Sans Bold"/>
              </a:rPr>
              <a:t> El menú (API) proporciona una lista de platos que puedes pedir y las descripciones de cada uno.</a:t>
            </a:r>
          </a:p>
          <a:p>
            <a:pPr marL="706303" lvl="1" indent="-353151" algn="l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DM Sans Bold"/>
              </a:rPr>
              <a:t> Por otro lado en la cocina (servidor) prepara el plato (datos) y te lo entrega.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69466" y="1379675"/>
            <a:ext cx="8989834" cy="1326542"/>
            <a:chOff x="0" y="0"/>
            <a:chExt cx="1879272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9272" cy="277306"/>
            </a:xfrm>
            <a:custGeom>
              <a:avLst/>
              <a:gdLst/>
              <a:ahLst/>
              <a:cxnLst/>
              <a:rect l="l" t="t" r="r" b="b"/>
              <a:pathLst>
                <a:path w="1879272" h="277306">
                  <a:moveTo>
                    <a:pt x="80951" y="0"/>
                  </a:moveTo>
                  <a:lnTo>
                    <a:pt x="1798320" y="0"/>
                  </a:lnTo>
                  <a:cubicBezTo>
                    <a:pt x="1843029" y="0"/>
                    <a:pt x="1879272" y="36243"/>
                    <a:pt x="1879272" y="80951"/>
                  </a:cubicBezTo>
                  <a:lnTo>
                    <a:pt x="1879272" y="196354"/>
                  </a:lnTo>
                  <a:cubicBezTo>
                    <a:pt x="1879272" y="241063"/>
                    <a:pt x="1843029" y="277306"/>
                    <a:pt x="1798320" y="277306"/>
                  </a:cubicBezTo>
                  <a:lnTo>
                    <a:pt x="80951" y="277306"/>
                  </a:lnTo>
                  <a:cubicBezTo>
                    <a:pt x="36243" y="277306"/>
                    <a:pt x="0" y="241063"/>
                    <a:pt x="0" y="196354"/>
                  </a:cubicBezTo>
                  <a:lnTo>
                    <a:pt x="0" y="80951"/>
                  </a:lnTo>
                  <a:cubicBezTo>
                    <a:pt x="0" y="36243"/>
                    <a:pt x="36243" y="0"/>
                    <a:pt x="80951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879272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 Bold"/>
                </a:rPr>
                <a:t>Ejemplos cotiadianos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88966" y="2706665"/>
            <a:ext cx="7315077" cy="4873670"/>
          </a:xfrm>
          <a:custGeom>
            <a:avLst/>
            <a:gdLst/>
            <a:ahLst/>
            <a:cxnLst/>
            <a:rect l="l" t="t" r="r" b="b"/>
            <a:pathLst>
              <a:path w="7315077" h="4873670">
                <a:moveTo>
                  <a:pt x="0" y="0"/>
                </a:moveTo>
                <a:lnTo>
                  <a:pt x="7315077" y="0"/>
                </a:lnTo>
                <a:lnTo>
                  <a:pt x="7315077" y="4873670"/>
                </a:lnTo>
                <a:lnTo>
                  <a:pt x="0" y="487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88321" y="3714256"/>
            <a:ext cx="8966770" cy="399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303" lvl="1" indent="-353151" algn="l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DM Sans Bold"/>
              </a:rPr>
              <a:t>Las aplicaciones del telefono se comunican con algun servidor por medio de apis. Aplicaciones bancarias, redes sociales etc.</a:t>
            </a:r>
          </a:p>
          <a:p>
            <a:pPr marL="706303" lvl="1" indent="-353151" algn="l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000000"/>
                </a:solidFill>
                <a:latin typeface="DM Sans Bold"/>
              </a:rPr>
              <a:t>Cuando subimos una historia instagram etc.</a:t>
            </a:r>
          </a:p>
          <a:p>
            <a:pPr algn="l">
              <a:lnSpc>
                <a:spcPts val="4580"/>
              </a:lnSpc>
            </a:pPr>
            <a:endParaRPr lang="en-US" sz="3271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  <p:transition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857" y="662447"/>
            <a:ext cx="7446042" cy="1326542"/>
            <a:chOff x="0" y="0"/>
            <a:chExt cx="1556551" cy="277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6551" cy="277306"/>
            </a:xfrm>
            <a:custGeom>
              <a:avLst/>
              <a:gdLst/>
              <a:ahLst/>
              <a:cxnLst/>
              <a:rect l="l" t="t" r="r" b="b"/>
              <a:pathLst>
                <a:path w="1556551" h="277306">
                  <a:moveTo>
                    <a:pt x="97735" y="0"/>
                  </a:moveTo>
                  <a:lnTo>
                    <a:pt x="1458816" y="0"/>
                  </a:lnTo>
                  <a:cubicBezTo>
                    <a:pt x="1512794" y="0"/>
                    <a:pt x="1556551" y="43758"/>
                    <a:pt x="1556551" y="97735"/>
                  </a:cubicBezTo>
                  <a:lnTo>
                    <a:pt x="1556551" y="179571"/>
                  </a:lnTo>
                  <a:cubicBezTo>
                    <a:pt x="1556551" y="205492"/>
                    <a:pt x="1546254" y="230351"/>
                    <a:pt x="1527925" y="248680"/>
                  </a:cubicBezTo>
                  <a:cubicBezTo>
                    <a:pt x="1509596" y="267009"/>
                    <a:pt x="1484737" y="277306"/>
                    <a:pt x="1458816" y="277306"/>
                  </a:cubicBezTo>
                  <a:lnTo>
                    <a:pt x="97735" y="277306"/>
                  </a:lnTo>
                  <a:cubicBezTo>
                    <a:pt x="71814" y="277306"/>
                    <a:pt x="46955" y="267009"/>
                    <a:pt x="28626" y="248680"/>
                  </a:cubicBezTo>
                  <a:cubicBezTo>
                    <a:pt x="10297" y="230351"/>
                    <a:pt x="0" y="205492"/>
                    <a:pt x="0" y="179571"/>
                  </a:cubicBezTo>
                  <a:lnTo>
                    <a:pt x="0" y="97735"/>
                  </a:lnTo>
                  <a:cubicBezTo>
                    <a:pt x="0" y="71814"/>
                    <a:pt x="10297" y="46955"/>
                    <a:pt x="28626" y="28626"/>
                  </a:cubicBezTo>
                  <a:cubicBezTo>
                    <a:pt x="46955" y="10297"/>
                    <a:pt x="71814" y="0"/>
                    <a:pt x="97735" y="0"/>
                  </a:cubicBezTo>
                  <a:close/>
                </a:path>
              </a:pathLst>
            </a:custGeom>
            <a:solidFill>
              <a:srgbClr val="3AB8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556551" cy="401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FFFFF"/>
                  </a:solidFill>
                  <a:latin typeface="DM Sans"/>
                </a:rPr>
                <a:t>API           MVC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54617" y="2353732"/>
            <a:ext cx="13671760" cy="7040810"/>
          </a:xfrm>
          <a:custGeom>
            <a:avLst/>
            <a:gdLst/>
            <a:ahLst/>
            <a:cxnLst/>
            <a:rect l="l" t="t" r="r" b="b"/>
            <a:pathLst>
              <a:path w="13671760" h="7040810">
                <a:moveTo>
                  <a:pt x="0" y="0"/>
                </a:moveTo>
                <a:lnTo>
                  <a:pt x="13671760" y="0"/>
                </a:lnTo>
                <a:lnTo>
                  <a:pt x="13671760" y="7040811"/>
                </a:lnTo>
                <a:lnTo>
                  <a:pt x="0" y="7040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68789" y="606252"/>
            <a:ext cx="2408254" cy="1438932"/>
          </a:xfrm>
          <a:custGeom>
            <a:avLst/>
            <a:gdLst/>
            <a:ahLst/>
            <a:cxnLst/>
            <a:rect l="l" t="t" r="r" b="b"/>
            <a:pathLst>
              <a:path w="2408254" h="1438932">
                <a:moveTo>
                  <a:pt x="0" y="0"/>
                </a:moveTo>
                <a:lnTo>
                  <a:pt x="2408254" y="0"/>
                </a:lnTo>
                <a:lnTo>
                  <a:pt x="2408254" y="1438932"/>
                </a:lnTo>
                <a:lnTo>
                  <a:pt x="0" y="143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7371" y="5166598"/>
            <a:ext cx="7791929" cy="953681"/>
            <a:chOff x="0" y="0"/>
            <a:chExt cx="2204989" cy="269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04989" cy="269876"/>
            </a:xfrm>
            <a:custGeom>
              <a:avLst/>
              <a:gdLst/>
              <a:ahLst/>
              <a:cxnLst/>
              <a:rect l="l" t="t" r="r" b="b"/>
              <a:pathLst>
                <a:path w="2204989" h="269876">
                  <a:moveTo>
                    <a:pt x="93397" y="0"/>
                  </a:moveTo>
                  <a:lnTo>
                    <a:pt x="2111592" y="0"/>
                  </a:lnTo>
                  <a:cubicBezTo>
                    <a:pt x="2163174" y="0"/>
                    <a:pt x="2204989" y="41815"/>
                    <a:pt x="2204989" y="93397"/>
                  </a:cubicBezTo>
                  <a:lnTo>
                    <a:pt x="2204989" y="176479"/>
                  </a:lnTo>
                  <a:cubicBezTo>
                    <a:pt x="2204989" y="201250"/>
                    <a:pt x="2195149" y="225006"/>
                    <a:pt x="2177634" y="242521"/>
                  </a:cubicBezTo>
                  <a:cubicBezTo>
                    <a:pt x="2160119" y="260036"/>
                    <a:pt x="2136363" y="269876"/>
                    <a:pt x="2111592" y="269876"/>
                  </a:cubicBezTo>
                  <a:lnTo>
                    <a:pt x="93397" y="269876"/>
                  </a:lnTo>
                  <a:cubicBezTo>
                    <a:pt x="68626" y="269876"/>
                    <a:pt x="44871" y="260036"/>
                    <a:pt x="27355" y="242521"/>
                  </a:cubicBezTo>
                  <a:cubicBezTo>
                    <a:pt x="9840" y="225006"/>
                    <a:pt x="0" y="201250"/>
                    <a:pt x="0" y="176479"/>
                  </a:cubicBezTo>
                  <a:lnTo>
                    <a:pt x="0" y="93397"/>
                  </a:lnTo>
                  <a:cubicBezTo>
                    <a:pt x="0" y="68626"/>
                    <a:pt x="9840" y="44871"/>
                    <a:pt x="27355" y="27355"/>
                  </a:cubicBezTo>
                  <a:cubicBezTo>
                    <a:pt x="44871" y="9840"/>
                    <a:pt x="68626" y="0"/>
                    <a:pt x="93397" y="0"/>
                  </a:cubicBezTo>
                  <a:close/>
                </a:path>
              </a:pathLst>
            </a:custGeom>
            <a:solidFill>
              <a:srgbClr val="FFB0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204989" cy="336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spc="128">
                  <a:solidFill>
                    <a:srgbClr val="FFFFFF"/>
                  </a:solidFill>
                  <a:latin typeface="DM Sans Bold"/>
                </a:rPr>
                <a:t>APIS PUBLICAS Y PRIVADAS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290804"/>
            <a:ext cx="7107657" cy="4705269"/>
          </a:xfrm>
          <a:custGeom>
            <a:avLst/>
            <a:gdLst/>
            <a:ahLst/>
            <a:cxnLst/>
            <a:rect l="l" t="t" r="r" b="b"/>
            <a:pathLst>
              <a:path w="7107657" h="4705269">
                <a:moveTo>
                  <a:pt x="0" y="0"/>
                </a:moveTo>
                <a:lnTo>
                  <a:pt x="7107657" y="0"/>
                </a:lnTo>
                <a:lnTo>
                  <a:pt x="7107657" y="4705268"/>
                </a:lnTo>
                <a:lnTo>
                  <a:pt x="0" y="470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3863481"/>
            <a:ext cx="8860708" cy="1173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9706" spc="-291">
                <a:solidFill>
                  <a:srgbClr val="000000"/>
                </a:solidFill>
                <a:latin typeface="DM Sans Bold"/>
              </a:rPr>
              <a:t>TIPOS DE APIS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587</Words>
  <Application>Microsoft Office PowerPoint</Application>
  <PresentationFormat>Custom</PresentationFormat>
  <Paragraphs>80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DM Sans Bold</vt:lpstr>
      <vt:lpstr>Arial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</dc:title>
  <cp:lastModifiedBy>Daniel Bogarin</cp:lastModifiedBy>
  <cp:revision>6</cp:revision>
  <dcterms:created xsi:type="dcterms:W3CDTF">2006-08-16T00:00:00Z</dcterms:created>
  <dcterms:modified xsi:type="dcterms:W3CDTF">2025-02-26T15:29:06Z</dcterms:modified>
  <dc:identifier>DAGHjyuSPQA</dc:identifier>
</cp:coreProperties>
</file>